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1"/>
  </p:notesMasterIdLst>
  <p:sldIdLst>
    <p:sldId id="256" r:id="rId5"/>
    <p:sldId id="258" r:id="rId6"/>
    <p:sldId id="272" r:id="rId7"/>
    <p:sldId id="271" r:id="rId8"/>
    <p:sldId id="270" r:id="rId9"/>
    <p:sldId id="264" r:id="rId10"/>
  </p:sldIdLst>
  <p:sldSz cx="9144000" cy="5143500" type="screen16x9"/>
  <p:notesSz cx="6858000" cy="9144000"/>
  <p:embeddedFontLst>
    <p:embeddedFont>
      <p:font typeface="Mulish" panose="020B0604020202020204" charset="0"/>
      <p:regular r:id="rId12"/>
      <p:bold r:id="rId13"/>
      <p:italic r:id="rId14"/>
      <p:boldItalic r:id="rId15"/>
    </p:embeddedFont>
    <p:embeddedFont>
      <p:font typeface="Neue Haas Grotesk Display Pro" panose="020D0304030502050203" charset="0"/>
      <p:regular r:id="rId16"/>
      <p:bold r:id="rId17"/>
      <p:italic r:id="rId18"/>
      <p:boldItalic r:id="rId19"/>
    </p:embeddedFont>
    <p:embeddedFont>
      <p:font typeface="Neue Haas Grotesk Text Pro" panose="020B0504020202020204" pitchFamily="34" charset="0"/>
      <p:regular r:id="rId20"/>
      <p:bold r:id="rId21"/>
      <p:italic r:id="rId22"/>
      <p:boldItalic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0AE2A-CB64-D487-9966-136C560B92E2}" v="386" dt="2025-04-05T02:16:48.597"/>
    <p1510:client id="{B3E5C199-8544-D8FD-AA6B-15072D443B8B}" v="776" dt="2025-04-05T02:16:57.191"/>
    <p1510:client id="{E02CDC99-485C-9CD6-4EF1-1B64EFD2D8F6}" v="536" dt="2025-04-05T00:08:43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D49AB9F-30EF-61E5-8BFE-BB35C9A48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CFE674CC-6A0B-68C7-5760-8423F5662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39B8F920-15F3-3E11-25F0-83BFC9FEE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80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DB9748-889D-44F3-B582-65BA460E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26951DE7-4347-4FF9-BF19-7D03336F0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25C11EAD-3E68-0650-1625-88AFBC67B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2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00223F8-D323-13F5-BA8B-2FE4C97D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5958B9D9-7D13-B2B9-24C3-2A08D09E0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B823C9B2-12A9-BE3B-AF1D-01BA50720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0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b662e40a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b662e40a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USTOM_1">
    <p:bg>
      <p:bgPr>
        <a:solidFill>
          <a:srgbClr val="0E0E1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27172" t="17328" b="16380"/>
          <a:stretch/>
        </p:blipFill>
        <p:spPr>
          <a:xfrm rot="10800000">
            <a:off x="3878849" y="358077"/>
            <a:ext cx="5267451" cy="47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;p11">
            <a:extLst>
              <a:ext uri="{FF2B5EF4-FFF2-40B4-BE49-F238E27FC236}">
                <a16:creationId xmlns:a16="http://schemas.microsoft.com/office/drawing/2014/main" id="{BC7039F5-A830-47AB-F91A-2C3CDDFA7D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61975" y="486094"/>
            <a:ext cx="3539824" cy="2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1;p11">
            <a:extLst>
              <a:ext uri="{FF2B5EF4-FFF2-40B4-BE49-F238E27FC236}">
                <a16:creationId xmlns:a16="http://schemas.microsoft.com/office/drawing/2014/main" id="{E5CADA9F-4441-B8C1-7FB9-3E3D65EF90A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61975" y="4504358"/>
            <a:ext cx="941832" cy="15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4469" y="2235994"/>
            <a:ext cx="2395062" cy="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form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5649" y="207970"/>
            <a:ext cx="5932694" cy="441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">
  <p:cSld name="TITLE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nza claro">
  <p:cSld name="TITLE_2_1">
    <p:bg>
      <p:bgPr>
        <a:solidFill>
          <a:srgbClr val="F6F1EB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forma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 t="-170" b="170"/>
          <a:stretch/>
        </p:blipFill>
        <p:spPr>
          <a:xfrm>
            <a:off x="0" y="-13975"/>
            <a:ext cx="9144003" cy="51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09920"/>
            <a:ext cx="1946670" cy="1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29" name="Google Shape;29;p7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marelo forma">
  <p:cSld name="BLANK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 rotWithShape="1">
          <a:blip r:embed="rId2">
            <a:alphaModFix/>
          </a:blip>
          <a:srcRect l="1302"/>
          <a:stretch/>
        </p:blipFill>
        <p:spPr>
          <a:xfrm>
            <a:off x="0" y="-8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34" name="Google Shape;34;p8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">
  <p:cSld name="BLANK_2_1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37" name="Google Shape;37;p9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326" y="309920"/>
            <a:ext cx="1946670" cy="12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marelo">
  <p:cSld name="BLANK_2_1_1">
    <p:bg>
      <p:bgPr>
        <a:solidFill>
          <a:srgbClr val="F8C126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43" name="Google Shape;43;p10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10" name="Google Shape;10;p1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4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/>
        </p:nvSpPr>
        <p:spPr>
          <a:xfrm>
            <a:off x="-1099605" y="1524310"/>
            <a:ext cx="5968706" cy="4825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0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Migração 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 para 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    Nuvem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800" b="1">
                <a:solidFill>
                  <a:schemeClr val="accent4"/>
                </a:solidFill>
                <a:latin typeface="Segoe UI"/>
                <a:cs typeface="Segoe UI"/>
              </a:rPr>
              <a:t>  </a:t>
            </a:r>
            <a:endParaRPr lang="pt-BR" sz="2400" b="1">
              <a:solidFill>
                <a:schemeClr val="accent4"/>
              </a:solidFill>
              <a:latin typeface="Segoe UI"/>
              <a:cs typeface="Segoe UI"/>
            </a:endParaRPr>
          </a:p>
          <a:p>
            <a:pPr algn="ctr"/>
            <a:endParaRPr lang="pt-BR" sz="5400" b="1">
              <a:solidFill>
                <a:schemeClr val="accent4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7;p12">
            <a:extLst>
              <a:ext uri="{FF2B5EF4-FFF2-40B4-BE49-F238E27FC236}">
                <a16:creationId xmlns:a16="http://schemas.microsoft.com/office/drawing/2014/main" id="{A0503878-6312-8AC6-B88E-1213E6CDF34A}"/>
              </a:ext>
            </a:extLst>
          </p:cNvPr>
          <p:cNvSpPr txBox="1"/>
          <p:nvPr/>
        </p:nvSpPr>
        <p:spPr>
          <a:xfrm>
            <a:off x="203239" y="1089810"/>
            <a:ext cx="3635955" cy="39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2800">
                <a:solidFill>
                  <a:schemeClr val="tx1"/>
                </a:solidFill>
                <a:latin typeface="Neue Haas Grotesk Display Pro"/>
              </a:rPr>
              <a:t>Quem Nós Somos 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02BA43-52AC-5E74-51C5-9BA8F79D5D09}"/>
              </a:ext>
            </a:extLst>
          </p:cNvPr>
          <p:cNvSpPr txBox="1"/>
          <p:nvPr/>
        </p:nvSpPr>
        <p:spPr>
          <a:xfrm>
            <a:off x="105833" y="1968501"/>
            <a:ext cx="894503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Neue Haas Grotesk Text Pro"/>
              </a:rPr>
              <a:t>A </a:t>
            </a:r>
            <a:r>
              <a:rPr lang="pt-BR" b="1" err="1">
                <a:latin typeface="Neue Haas Grotesk Text Pro"/>
              </a:rPr>
              <a:t>CyberCloud</a:t>
            </a:r>
            <a:r>
              <a:rPr lang="pt-BR">
                <a:latin typeface="Neue Haas Grotesk Text Pro"/>
              </a:rPr>
              <a:t> é uma empresa especializada em </a:t>
            </a:r>
            <a:r>
              <a:rPr lang="pt-BR" b="1">
                <a:latin typeface="Neue Haas Grotesk Text Pro"/>
              </a:rPr>
              <a:t>soluções de infraestrutura em nuvem com foco na plataforma AWS</a:t>
            </a:r>
            <a:r>
              <a:rPr lang="pt-BR">
                <a:latin typeface="Neue Haas Grotesk Text Pro"/>
              </a:rPr>
              <a:t>. Atuamos com excelência em projetos de modernização e migração, aliando </a:t>
            </a:r>
            <a:r>
              <a:rPr lang="pt-BR" b="1">
                <a:latin typeface="Neue Haas Grotesk Text Pro"/>
              </a:rPr>
              <a:t>tecnologia, segurança e escalabilidade</a:t>
            </a:r>
            <a:r>
              <a:rPr lang="pt-BR">
                <a:latin typeface="Neue Haas Grotesk Text Pro"/>
              </a:rPr>
              <a:t> para entregar ambientes de alta performance.</a:t>
            </a:r>
          </a:p>
          <a:p>
            <a:pPr algn="ctr"/>
            <a:r>
              <a:rPr lang="pt-BR">
                <a:latin typeface="Neue Haas Grotesk Text Pro"/>
              </a:rPr>
              <a:t>Nossa missão é </a:t>
            </a:r>
            <a:r>
              <a:rPr lang="pt-BR" b="1">
                <a:latin typeface="Neue Haas Grotesk Text Pro"/>
              </a:rPr>
              <a:t>impulsionar a transformação digital de empresas</a:t>
            </a:r>
            <a:r>
              <a:rPr lang="pt-BR">
                <a:latin typeface="Neue Haas Grotesk Text Pro"/>
              </a:rPr>
              <a:t>, com arquiteturas robustas, automatizadas e alinhadas às melhores práticas de </a:t>
            </a:r>
            <a:r>
              <a:rPr lang="pt-BR" err="1">
                <a:latin typeface="Neue Haas Grotesk Text Pro"/>
              </a:rPr>
              <a:t>DevOps</a:t>
            </a:r>
            <a:r>
              <a:rPr lang="pt-BR">
                <a:latin typeface="Neue Haas Grotesk Text Pro"/>
              </a:rPr>
              <a:t> e segurança da informação.</a:t>
            </a:r>
          </a:p>
          <a:p>
            <a:pPr algn="l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F9A33D-90E5-FEF9-EC18-2B6892B9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;p12">
            <a:extLst>
              <a:ext uri="{FF2B5EF4-FFF2-40B4-BE49-F238E27FC236}">
                <a16:creationId xmlns:a16="http://schemas.microsoft.com/office/drawing/2014/main" id="{81EE600F-48C4-CC51-6EFD-98019C880325}"/>
              </a:ext>
            </a:extLst>
          </p:cNvPr>
          <p:cNvSpPr txBox="1"/>
          <p:nvPr/>
        </p:nvSpPr>
        <p:spPr>
          <a:xfrm>
            <a:off x="1033781" y="1820760"/>
            <a:ext cx="7079523" cy="149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685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Crescimento acelerado do seu e-commerce.</a:t>
            </a:r>
          </a:p>
          <a:p>
            <a:pPr marL="685800" indent="-68580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Infraestrutura atual não acompanha a demanda.</a:t>
            </a:r>
          </a:p>
          <a:p>
            <a:pPr marL="685800" indent="-68580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Nós temos a solução para agora e</a:t>
            </a:r>
            <a:r>
              <a:rPr lang="pt-BR" sz="2400">
                <a:solidFill>
                  <a:schemeClr val="tx1"/>
                </a:solidFill>
                <a:latin typeface="Neue Haas Grotesk Display Pro"/>
              </a:rPr>
              <a:t> o futuro!</a:t>
            </a:r>
            <a:endParaRPr lang="en-US">
              <a:solidFill>
                <a:schemeClr val="tx1"/>
              </a:solidFill>
              <a:latin typeface="Neue Haas Grotesk Display Pro"/>
            </a:endParaRPr>
          </a:p>
        </p:txBody>
      </p:sp>
      <p:sp>
        <p:nvSpPr>
          <p:cNvPr id="11" name="Google Shape;57;p12">
            <a:extLst>
              <a:ext uri="{FF2B5EF4-FFF2-40B4-BE49-F238E27FC236}">
                <a16:creationId xmlns:a16="http://schemas.microsoft.com/office/drawing/2014/main" id="{D7CC80AB-1286-9AC7-08F2-04787B6A95BD}"/>
              </a:ext>
            </a:extLst>
          </p:cNvPr>
          <p:cNvSpPr txBox="1"/>
          <p:nvPr/>
        </p:nvSpPr>
        <p:spPr>
          <a:xfrm>
            <a:off x="287906" y="994560"/>
            <a:ext cx="3985205" cy="39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solidFill>
                  <a:schemeClr val="tx1"/>
                </a:solidFill>
                <a:latin typeface="Neue Haas Grotesk Display Pro"/>
              </a:rPr>
              <a:t>Introdução e Problema:</a:t>
            </a:r>
            <a:endParaRPr lang="pt-BR">
              <a:solidFill>
                <a:schemeClr val="tx1"/>
              </a:solidFill>
              <a:latin typeface="Neue Haas Grotesk Display Pro"/>
            </a:endParaRPr>
          </a:p>
        </p:txBody>
      </p:sp>
    </p:spTree>
    <p:extLst>
      <p:ext uri="{BB962C8B-B14F-4D97-AF65-F5344CB8AC3E}">
        <p14:creationId xmlns:p14="http://schemas.microsoft.com/office/powerpoint/2010/main" val="355066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66848015-361A-D97E-328D-31930EB8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7;p12">
            <a:extLst>
              <a:ext uri="{FF2B5EF4-FFF2-40B4-BE49-F238E27FC236}">
                <a16:creationId xmlns:a16="http://schemas.microsoft.com/office/drawing/2014/main" id="{38490D2D-A1AE-EEAB-D547-24A1B5FBE747}"/>
              </a:ext>
            </a:extLst>
          </p:cNvPr>
          <p:cNvSpPr txBox="1"/>
          <p:nvPr/>
        </p:nvSpPr>
        <p:spPr>
          <a:xfrm>
            <a:off x="118070" y="648890"/>
            <a:ext cx="1856085" cy="38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latin typeface="Neue Haas Grotesk Text Pro"/>
              </a:rPr>
              <a:t>Etapa 1:</a:t>
            </a:r>
            <a:endParaRPr lang="pt-BR" sz="2800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13DE61-6221-2DC4-B1D2-4E97B00F3BFD}"/>
              </a:ext>
            </a:extLst>
          </p:cNvPr>
          <p:cNvSpPr txBox="1"/>
          <p:nvPr/>
        </p:nvSpPr>
        <p:spPr>
          <a:xfrm>
            <a:off x="429324" y="1288267"/>
            <a:ext cx="309860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Objetivo da Fase</a:t>
            </a:r>
            <a:endParaRPr lang="pt-B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Tecnologias utilizadas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Estratégia de implementação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Benefícios conquistados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Diagrama arquitetura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Estimativa de custos</a:t>
            </a:r>
          </a:p>
          <a:p>
            <a:pPr marL="285750" indent="-285750"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9DC1A40-8223-EAC2-ECD5-6D854D989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77138"/>
              </p:ext>
            </p:extLst>
          </p:nvPr>
        </p:nvGraphicFramePr>
        <p:xfrm>
          <a:off x="5021580" y="4419600"/>
          <a:ext cx="37183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79">
                  <a:extLst>
                    <a:ext uri="{9D8B030D-6E8A-4147-A177-3AD203B41FA5}">
                      <a16:colId xmlns:a16="http://schemas.microsoft.com/office/drawing/2014/main" val="2135208982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88136953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1550053822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546420205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2249811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>
                          <a:latin typeface="Neue Haas Grotesk Text Pro"/>
                        </a:rPr>
                        <a:t>Total</a:t>
                      </a:r>
                      <a:endParaRPr lang="pt-BR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$354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$1,062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$2,124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$4,248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24730"/>
                  </a:ext>
                </a:extLst>
              </a:tr>
            </a:tbl>
          </a:graphicData>
        </a:graphic>
      </p:graphicFrame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7E4C587-1D75-7628-42B6-7A1C5AC2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55" y="153515"/>
            <a:ext cx="3703182" cy="41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2DE6B4C-C573-C2CB-1BA9-DF078CE9C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;p12">
            <a:extLst>
              <a:ext uri="{FF2B5EF4-FFF2-40B4-BE49-F238E27FC236}">
                <a16:creationId xmlns:a16="http://schemas.microsoft.com/office/drawing/2014/main" id="{11A9B556-4849-5647-1970-8E38D17E8FAB}"/>
              </a:ext>
            </a:extLst>
          </p:cNvPr>
          <p:cNvSpPr txBox="1"/>
          <p:nvPr/>
        </p:nvSpPr>
        <p:spPr>
          <a:xfrm>
            <a:off x="118070" y="648890"/>
            <a:ext cx="1856085" cy="38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latin typeface="Neue Haas Grotesk Text Pro"/>
              </a:rPr>
              <a:t>Etapa 2:</a:t>
            </a:r>
            <a:endParaRPr lang="pt-BR" sz="2800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2D20EE-3DC7-C513-E4C5-AC6595C458EE}"/>
              </a:ext>
            </a:extLst>
          </p:cNvPr>
          <p:cNvSpPr txBox="1"/>
          <p:nvPr/>
        </p:nvSpPr>
        <p:spPr>
          <a:xfrm>
            <a:off x="434116" y="1259512"/>
            <a:ext cx="3098608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Objetivo da Fase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Tecnologias utilizadas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Estratégia de implementação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Benefícios conquistados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Diagrama arquitetura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Estimativa de custos</a:t>
            </a:r>
            <a:endParaRPr lang="pt-BR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pt-BR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pPr marL="285750" indent="-285750"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4C38FEDA-41A1-AAB9-ECD7-30618720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57079"/>
              </p:ext>
            </p:extLst>
          </p:nvPr>
        </p:nvGraphicFramePr>
        <p:xfrm>
          <a:off x="4270075" y="4151462"/>
          <a:ext cx="4734482" cy="3276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106722954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1506444892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2146616451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144956300"/>
                    </a:ext>
                  </a:extLst>
                </a:gridCol>
                <a:gridCol w="899583">
                  <a:extLst>
                    <a:ext uri="{9D8B030D-6E8A-4147-A177-3AD203B41FA5}">
                      <a16:colId xmlns:a16="http://schemas.microsoft.com/office/drawing/2014/main" val="2131023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Total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$468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$1,404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$2,808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$5,616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81336"/>
                  </a:ext>
                </a:extLst>
              </a:tr>
            </a:tbl>
          </a:graphicData>
        </a:graphic>
      </p:graphicFrame>
      <p:pic>
        <p:nvPicPr>
          <p:cNvPr id="31" name="Imagem 30" descr="Diagrama&#10;&#10;O conteúdo gerado por IA pode estar incorreto.">
            <a:extLst>
              <a:ext uri="{FF2B5EF4-FFF2-40B4-BE49-F238E27FC236}">
                <a16:creationId xmlns:a16="http://schemas.microsoft.com/office/drawing/2014/main" id="{959CE76E-8D38-3833-FF11-3464140A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88" y="646191"/>
            <a:ext cx="4700284" cy="32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7BCDA31-F733-B788-E183-0ED2E7A06986}"/>
              </a:ext>
            </a:extLst>
          </p:cNvPr>
          <p:cNvSpPr txBox="1"/>
          <p:nvPr/>
        </p:nvSpPr>
        <p:spPr>
          <a:xfrm>
            <a:off x="1926166" y="1650999"/>
            <a:ext cx="48281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Neue Haas Grotesk Text Pro"/>
              </a:rPr>
              <a:t>OBRIGADO! 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2157EB-87C8-522C-0BAC-20F8347C3862}"/>
              </a:ext>
            </a:extLst>
          </p:cNvPr>
          <p:cNvSpPr txBox="1"/>
          <p:nvPr/>
        </p:nvSpPr>
        <p:spPr>
          <a:xfrm>
            <a:off x="3037417" y="4064000"/>
            <a:ext cx="3081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Neue Haas Grotesk Text Pro"/>
              </a:rPr>
              <a:t>Equipe:</a:t>
            </a:r>
          </a:p>
          <a:p>
            <a:pPr algn="ctr"/>
            <a:br>
              <a:rPr lang="en-US">
                <a:latin typeface="Neue Haas Grotesk Text Pro"/>
              </a:rPr>
            </a:br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Renan </a:t>
            </a:r>
            <a:r>
              <a:rPr lang="pt-BR" b="1" err="1">
                <a:solidFill>
                  <a:schemeClr val="bg1"/>
                </a:solidFill>
                <a:latin typeface="Neue Haas Grotesk Text Pro"/>
                <a:cs typeface="Segoe UI"/>
              </a:rPr>
              <a:t>Quintelo</a:t>
            </a:r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 Nascimento</a:t>
            </a:r>
            <a:endParaRPr lang="en-US">
              <a:solidFill>
                <a:schemeClr val="bg1"/>
              </a:solidFill>
              <a:latin typeface="Neue Haas Grotesk Text Pro"/>
              <a:cs typeface="Segoe UI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Cayo Vitor Fagundes</a:t>
            </a:r>
            <a:endParaRPr lang="pt-BR">
              <a:solidFill>
                <a:schemeClr val="bg1"/>
              </a:solidFill>
              <a:latin typeface="Neue Haas Grotesk Text Pro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E9DD58-3927-6972-67EA-1BA92045D7CE}"/>
              </a:ext>
            </a:extLst>
          </p:cNvPr>
          <p:cNvSpPr txBox="1"/>
          <p:nvPr/>
        </p:nvSpPr>
        <p:spPr>
          <a:xfrm>
            <a:off x="497416" y="3376083"/>
            <a:ext cx="81618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Neue Haas Grotesk Text Pro"/>
              </a:rPr>
              <a:t>Agradecemos pela atenção e pela oportunidade de apresentar a </a:t>
            </a:r>
            <a:r>
              <a:rPr lang="pt-BR" b="1" err="1">
                <a:solidFill>
                  <a:schemeClr val="bg1"/>
                </a:solidFill>
                <a:latin typeface="Neue Haas Grotesk Text Pro"/>
              </a:rPr>
              <a:t>CyberCloud</a:t>
            </a:r>
            <a:r>
              <a:rPr lang="pt-BR">
                <a:solidFill>
                  <a:schemeClr val="bg1"/>
                </a:solidFill>
                <a:latin typeface="Neue Haas Grotesk Text Pro"/>
              </a:rPr>
              <a:t>. Estamos prontos para transformar sua infraestrutura em nuvem com </a:t>
            </a:r>
            <a:r>
              <a:rPr lang="pt-BR" b="1">
                <a:solidFill>
                  <a:schemeClr val="bg1"/>
                </a:solidFill>
                <a:latin typeface="Neue Haas Grotesk Text Pro"/>
              </a:rPr>
              <a:t>segurança, eficiência e inovação</a:t>
            </a:r>
            <a:r>
              <a:rPr lang="pt-BR">
                <a:solidFill>
                  <a:schemeClr val="bg1"/>
                </a:solidFill>
                <a:latin typeface="Neue Haas Grotesk Text Pro"/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1de648-aa8e-4f5a-94f3-626cc0e37347">
      <Terms xmlns="http://schemas.microsoft.com/office/infopath/2007/PartnerControls"/>
    </lcf76f155ced4ddcb4097134ff3c332f>
    <TaxCatchAll xmlns="47cb4654-e544-459a-b704-52a031708e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8" ma:contentTypeDescription="Crie um novo documento." ma:contentTypeScope="" ma:versionID="7d716413e7edf98cf1a9d4d59874f8f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6f5043476b300e53230e6380c3d69dee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96F34E-5177-40FA-931D-5CFD487CF6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3FBE3F-80E2-4853-B450-B1C3BAFC6FBB}">
  <ds:schemaRefs>
    <ds:schemaRef ds:uri="161de648-aa8e-4f5a-94f3-626cc0e37347"/>
    <ds:schemaRef ds:uri="47cb4654-e544-459a-b704-52a031708e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9C6F8C-8E61-4BD1-AD49-93AC91A2FB16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6</Slides>
  <Notes>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15</cp:revision>
  <dcterms:modified xsi:type="dcterms:W3CDTF">2025-04-05T02:17:13Z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07b60227-24e3-454b-8264-fa85775173c1_Enabled">
    <vt:lpwstr>true</vt:lpwstr>
  </property>
  <property fmtid="{D5CDD505-2E9C-101B-9397-08002B2CF9AE}" pid="4" name="MSIP_Label_07b60227-24e3-454b-8264-fa85775173c1_SetDate">
    <vt:lpwstr>2025-01-31T19:37:30Z</vt:lpwstr>
  </property>
  <property fmtid="{D5CDD505-2E9C-101B-9397-08002B2CF9AE}" pid="5" name="MSIP_Label_07b60227-24e3-454b-8264-fa85775173c1_Method">
    <vt:lpwstr>Privileged</vt:lpwstr>
  </property>
  <property fmtid="{D5CDD505-2E9C-101B-9397-08002B2CF9AE}" pid="6" name="MSIP_Label_07b60227-24e3-454b-8264-fa85775173c1_Name">
    <vt:lpwstr>Interna</vt:lpwstr>
  </property>
  <property fmtid="{D5CDD505-2E9C-101B-9397-08002B2CF9AE}" pid="7" name="MSIP_Label_07b60227-24e3-454b-8264-fa85775173c1_SiteId">
    <vt:lpwstr>97fa1f96-7877-469f-aa37-1f8568e3a3ff</vt:lpwstr>
  </property>
  <property fmtid="{D5CDD505-2E9C-101B-9397-08002B2CF9AE}" pid="8" name="MSIP_Label_07b60227-24e3-454b-8264-fa85775173c1_ActionId">
    <vt:lpwstr>27c1e229-f289-4841-93dd-4c0ec27fee92</vt:lpwstr>
  </property>
  <property fmtid="{D5CDD505-2E9C-101B-9397-08002B2CF9AE}" pid="9" name="MSIP_Label_07b60227-24e3-454b-8264-fa85775173c1_ContentBits">
    <vt:lpwstr>3</vt:lpwstr>
  </property>
  <property fmtid="{D5CDD505-2E9C-101B-9397-08002B2CF9AE}" pid="10" name="MSIP_Label_07b60227-24e3-454b-8264-fa85775173c1_Tag">
    <vt:lpwstr>10, 0, 1, 2</vt:lpwstr>
  </property>
  <property fmtid="{D5CDD505-2E9C-101B-9397-08002B2CF9AE}" pid="11" name="ClassificationContentMarkingFooterLocations">
    <vt:lpwstr>Simple Light:5</vt:lpwstr>
  </property>
  <property fmtid="{D5CDD505-2E9C-101B-9397-08002B2CF9AE}" pid="12" name="ClassificationContentMarkingFooterText">
    <vt:lpwstr>Internal</vt:lpwstr>
  </property>
  <property fmtid="{D5CDD505-2E9C-101B-9397-08002B2CF9AE}" pid="13" name="ClassificationContentMarkingHeaderLocations">
    <vt:lpwstr>Simple Light:4</vt:lpwstr>
  </property>
  <property fmtid="{D5CDD505-2E9C-101B-9397-08002B2CF9AE}" pid="14" name="ClassificationContentMarkingHeaderText">
    <vt:lpwstr>Internal</vt:lpwstr>
  </property>
  <property fmtid="{D5CDD505-2E9C-101B-9397-08002B2CF9AE}" pid="15" name="MediaServiceImageTags">
    <vt:lpwstr/>
  </property>
</Properties>
</file>